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8442D-37D9-4542-8FE8-65E13A9D8D49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7F2435-C023-4E4E-95E8-9E7DCD4B7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001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sz="1200" dirty="0" smtClean="0">
                <a:effectLst/>
                <a:latin typeface="Times New Roman"/>
                <a:ea typeface="Calibri"/>
              </a:rPr>
              <a:t>ABRS is most common in women than men. Also, it is common among middle-aged and older adults. An acute infection means that you've had symptoms for less than four weeks.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F2435-C023-4E4E-95E8-9E7DCD4B763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125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sz="1200" dirty="0" smtClean="0">
                <a:effectLst/>
                <a:latin typeface="Times New Roman"/>
                <a:ea typeface="Calibri"/>
              </a:rPr>
              <a:t>Other factors include allergies, blockage in the nose, swimming, tooth infection, and use of cocaine through the nose.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F2435-C023-4E4E-95E8-9E7DCD4B76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978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sz="1200" dirty="0" smtClean="0">
                <a:effectLst/>
                <a:latin typeface="Times New Roman"/>
                <a:ea typeface="Calibri"/>
              </a:rPr>
              <a:t>The signs and symptoms can vary from one person to another, but most people do not show these symptoms. </a:t>
            </a:r>
          </a:p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sz="1200" dirty="0" smtClean="0">
                <a:effectLst/>
                <a:latin typeface="Times New Roman"/>
                <a:ea typeface="Calibri"/>
              </a:rPr>
              <a:t>With an acute infection, these symptoms have lasted less than four weeks.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F2435-C023-4E4E-95E8-9E7DCD4B763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655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effectLst/>
                <a:latin typeface="Times New Roman"/>
                <a:ea typeface="Calibri"/>
              </a:rPr>
              <a:t>It’s hard to tell the difference between viral and bacterial </a:t>
            </a:r>
            <a:r>
              <a:rPr lang="en-US" sz="1200" dirty="0" err="1" smtClean="0">
                <a:effectLst/>
                <a:latin typeface="Times New Roman"/>
                <a:ea typeface="Calibri"/>
              </a:rPr>
              <a:t>rhinosinusitis</a:t>
            </a:r>
            <a:r>
              <a:rPr lang="en-US" sz="1200" dirty="0" smtClean="0">
                <a:effectLst/>
                <a:latin typeface="Times New Roman"/>
                <a:ea typeface="Calibri"/>
              </a:rPr>
              <a:t>. Both have similar symptoms.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F2435-C023-4E4E-95E8-9E7DCD4B763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606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effectLst/>
                <a:latin typeface="Times New Roman"/>
                <a:ea typeface="Calibri"/>
              </a:rPr>
              <a:t>In most cases, healthcare providers will not need to do more tests. They are often not required unless you have signs of complications.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F2435-C023-4E4E-95E8-9E7DCD4B763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822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sz="1200" dirty="0" smtClean="0">
                <a:effectLst/>
                <a:latin typeface="Times New Roman"/>
                <a:ea typeface="Calibri"/>
              </a:rPr>
              <a:t>Healthcare providers don’t like to give antibiotics if they’re not needed. Many people get better without antibiotics.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F2435-C023-4E4E-95E8-9E7DCD4B763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5970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F2435-C023-4E4E-95E8-9E7DCD4B763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774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22B1-9345-497D-9591-1AAF7A0534E2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9CB0E-6600-4207-8C24-64116E01A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22B1-9345-497D-9591-1AAF7A0534E2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9CB0E-6600-4207-8C24-64116E01A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22B1-9345-497D-9591-1AAF7A0534E2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9CB0E-6600-4207-8C24-64116E01AB0A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22B1-9345-497D-9591-1AAF7A0534E2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9CB0E-6600-4207-8C24-64116E01AB0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22B1-9345-497D-9591-1AAF7A0534E2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9CB0E-6600-4207-8C24-64116E01A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22B1-9345-497D-9591-1AAF7A0534E2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9CB0E-6600-4207-8C24-64116E01AB0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22B1-9345-497D-9591-1AAF7A0534E2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9CB0E-6600-4207-8C24-64116E01A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22B1-9345-497D-9591-1AAF7A0534E2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9CB0E-6600-4207-8C24-64116E01A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22B1-9345-497D-9591-1AAF7A0534E2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9CB0E-6600-4207-8C24-64116E01AB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22B1-9345-497D-9591-1AAF7A0534E2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9CB0E-6600-4207-8C24-64116E01AB0A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22B1-9345-497D-9591-1AAF7A0534E2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9CB0E-6600-4207-8C24-64116E01AB0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7CE22B1-9345-497D-9591-1AAF7A0534E2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5D9CB0E-6600-4207-8C24-64116E01AB0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838200"/>
            <a:ext cx="7772400" cy="914400"/>
          </a:xfrm>
        </p:spPr>
        <p:txBody>
          <a:bodyPr/>
          <a:lstStyle/>
          <a:p>
            <a:r>
              <a:rPr lang="en-US" dirty="0" smtClean="0"/>
              <a:t>Cover page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133600"/>
            <a:ext cx="6400800" cy="32766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latin typeface="Times New Roman"/>
                <a:ea typeface="Calibri"/>
              </a:rPr>
              <a:t>Acute Bacterial </a:t>
            </a:r>
            <a:r>
              <a:rPr lang="en-US" dirty="0" err="1" smtClean="0">
                <a:latin typeface="Times New Roman"/>
                <a:ea typeface="Calibri"/>
              </a:rPr>
              <a:t>Rhinosinusitis</a:t>
            </a:r>
            <a:endParaRPr lang="en-US" dirty="0" smtClean="0">
              <a:latin typeface="Times New Roman"/>
              <a:ea typeface="Calibri"/>
            </a:endParaRP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dirty="0" smtClean="0">
                <a:latin typeface="Times New Roman"/>
                <a:ea typeface="Calibri"/>
              </a:rPr>
              <a:t>Institutional affiliation </a:t>
            </a:r>
            <a:endParaRPr lang="en-US" dirty="0">
              <a:latin typeface="Times New Roman"/>
              <a:ea typeface="Calibri"/>
            </a:endParaRPr>
          </a:p>
          <a:p>
            <a:r>
              <a:rPr lang="en-US" dirty="0" smtClean="0"/>
              <a:t>Name of lecturer</a:t>
            </a:r>
          </a:p>
          <a:p>
            <a:r>
              <a:rPr lang="en-US" dirty="0" smtClean="0"/>
              <a:t>Name of student </a:t>
            </a:r>
          </a:p>
          <a:p>
            <a:r>
              <a:rPr lang="en-US" dirty="0" smtClean="0"/>
              <a:t>Due date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15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5029200"/>
          </a:xfrm>
        </p:spPr>
        <p:txBody>
          <a:bodyPr/>
          <a:lstStyle/>
          <a:p>
            <a:r>
              <a:rPr lang="en-US" dirty="0">
                <a:latin typeface="Times New Roman"/>
                <a:ea typeface="Calibri"/>
              </a:rPr>
              <a:t>Treatment will depend on your symptoms, age, and general health. It will also depend on how severe the condition is. </a:t>
            </a:r>
            <a:endParaRPr lang="en-US" dirty="0" smtClean="0">
              <a:latin typeface="Times New Roman"/>
              <a:ea typeface="Calibri"/>
            </a:endParaRPr>
          </a:p>
          <a:p>
            <a:r>
              <a:rPr lang="en-US" dirty="0" smtClean="0">
                <a:latin typeface="Times New Roman"/>
                <a:ea typeface="Calibri"/>
              </a:rPr>
              <a:t>Your </a:t>
            </a:r>
            <a:r>
              <a:rPr lang="en-US" dirty="0">
                <a:latin typeface="Times New Roman"/>
                <a:ea typeface="Calibri"/>
              </a:rPr>
              <a:t>healthcare provider may not give you antibiotics at first. </a:t>
            </a:r>
            <a:endParaRPr lang="en-US" dirty="0" smtClean="0">
              <a:latin typeface="Times New Roman"/>
              <a:ea typeface="Calibri"/>
            </a:endParaRPr>
          </a:p>
          <a:p>
            <a:r>
              <a:rPr lang="en-US" dirty="0" smtClean="0">
                <a:latin typeface="Times New Roman"/>
                <a:ea typeface="Calibri"/>
              </a:rPr>
              <a:t>It </a:t>
            </a:r>
            <a:r>
              <a:rPr lang="en-US" dirty="0">
                <a:latin typeface="Times New Roman"/>
                <a:ea typeface="Calibri"/>
              </a:rPr>
              <a:t>is hard to tell if you have a bacterial infection. </a:t>
            </a:r>
            <a:endParaRPr lang="en-US" dirty="0" smtClean="0">
              <a:latin typeface="Times New Roman"/>
              <a:ea typeface="Calibri"/>
            </a:endParaRPr>
          </a:p>
          <a:p>
            <a:r>
              <a:rPr lang="en-US" dirty="0" smtClean="0">
                <a:latin typeface="Times New Roman"/>
                <a:ea typeface="Calibri"/>
              </a:rPr>
              <a:t>So </a:t>
            </a:r>
            <a:r>
              <a:rPr lang="en-US" dirty="0">
                <a:latin typeface="Times New Roman"/>
                <a:ea typeface="Calibri"/>
              </a:rPr>
              <a:t>other treatments may be recommended. </a:t>
            </a:r>
            <a:endParaRPr lang="en-US" dirty="0" smtClean="0">
              <a:latin typeface="Times New Roman"/>
              <a:ea typeface="Calibri"/>
            </a:endParaRPr>
          </a:p>
          <a:p>
            <a:r>
              <a:rPr lang="en-US" dirty="0" smtClean="0">
                <a:latin typeface="Times New Roman"/>
                <a:ea typeface="Calibri"/>
              </a:rPr>
              <a:t>Antibiotics </a:t>
            </a:r>
            <a:r>
              <a:rPr lang="en-US" dirty="0">
                <a:latin typeface="Times New Roman"/>
                <a:ea typeface="Calibri"/>
              </a:rPr>
              <a:t>don’t help </a:t>
            </a:r>
            <a:r>
              <a:rPr lang="en-US" dirty="0" err="1">
                <a:latin typeface="Times New Roman"/>
                <a:ea typeface="Calibri"/>
              </a:rPr>
              <a:t>rhinosinusitis</a:t>
            </a:r>
            <a:r>
              <a:rPr lang="en-US" dirty="0">
                <a:latin typeface="Times New Roman"/>
                <a:ea typeface="Calibri"/>
              </a:rPr>
              <a:t> that is caused by a virus.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33272"/>
          </a:xfrm>
        </p:spPr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latin typeface="Times New Roman"/>
                <a:ea typeface="Calibri"/>
              </a:rPr>
              <a:t>Treatment </a:t>
            </a:r>
            <a:br>
              <a:rPr lang="en-US" dirty="0">
                <a:latin typeface="Times New Roman"/>
                <a:ea typeface="Calibri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340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828800"/>
            <a:ext cx="8686800" cy="4297363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latin typeface="Times New Roman"/>
                <a:ea typeface="Calibri"/>
              </a:rPr>
              <a:t>Treatments for ABRS can include: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dirty="0">
                <a:latin typeface="Times New Roman"/>
                <a:ea typeface="Calibri"/>
              </a:rPr>
              <a:t>Antibiotics to kill the infecting bacteria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dirty="0">
                <a:latin typeface="Times New Roman"/>
                <a:ea typeface="Calibri"/>
              </a:rPr>
              <a:t>Pain medicines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dirty="0">
                <a:latin typeface="Times New Roman"/>
                <a:ea typeface="Calibri"/>
              </a:rPr>
              <a:t>Rinsing the nasal passages with saline to make them feel better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000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600200"/>
            <a:ext cx="8686800" cy="4525963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dirty="0" err="1">
                <a:latin typeface="Times New Roman"/>
                <a:ea typeface="Calibri"/>
              </a:rPr>
              <a:t>Dankbaar</a:t>
            </a:r>
            <a:r>
              <a:rPr lang="en-US" dirty="0">
                <a:latin typeface="Times New Roman"/>
                <a:ea typeface="Calibri"/>
              </a:rPr>
              <a:t>, J. W., van </a:t>
            </a:r>
            <a:r>
              <a:rPr lang="en-US" dirty="0" err="1">
                <a:latin typeface="Times New Roman"/>
                <a:ea typeface="Calibri"/>
              </a:rPr>
              <a:t>Bemmel</a:t>
            </a:r>
            <a:r>
              <a:rPr lang="en-US" dirty="0">
                <a:latin typeface="Times New Roman"/>
                <a:ea typeface="Calibri"/>
              </a:rPr>
              <a:t>, A. J. M., &amp; </a:t>
            </a:r>
            <a:r>
              <a:rPr lang="en-US" dirty="0" err="1">
                <a:latin typeface="Times New Roman"/>
                <a:ea typeface="Calibri"/>
              </a:rPr>
              <a:t>Pameijer</a:t>
            </a:r>
            <a:r>
              <a:rPr lang="en-US" dirty="0">
                <a:latin typeface="Times New Roman"/>
                <a:ea typeface="Calibri"/>
              </a:rPr>
              <a:t>, F. A. (2015). Imaging findings of the orbital and intracranial complications of acute bacterial </a:t>
            </a:r>
            <a:r>
              <a:rPr lang="en-US" dirty="0" err="1">
                <a:latin typeface="Times New Roman"/>
                <a:ea typeface="Calibri"/>
              </a:rPr>
              <a:t>rhinosinusitis</a:t>
            </a:r>
            <a:r>
              <a:rPr lang="en-US" dirty="0">
                <a:latin typeface="Times New Roman"/>
                <a:ea typeface="Calibri"/>
              </a:rPr>
              <a:t>. </a:t>
            </a:r>
            <a:r>
              <a:rPr lang="en-US" i="1" dirty="0">
                <a:latin typeface="Times New Roman"/>
                <a:ea typeface="Calibri"/>
              </a:rPr>
              <a:t>Insights into Imaging</a:t>
            </a:r>
            <a:r>
              <a:rPr lang="en-US" dirty="0">
                <a:latin typeface="Times New Roman"/>
                <a:ea typeface="Calibri"/>
              </a:rPr>
              <a:t>, </a:t>
            </a:r>
            <a:r>
              <a:rPr lang="en-US" i="1" dirty="0">
                <a:latin typeface="Times New Roman"/>
                <a:ea typeface="Calibri"/>
              </a:rPr>
              <a:t>6</a:t>
            </a:r>
            <a:r>
              <a:rPr lang="en-US" dirty="0">
                <a:latin typeface="Times New Roman"/>
                <a:ea typeface="Calibri"/>
              </a:rPr>
              <a:t>(5), 509-518.</a:t>
            </a:r>
          </a:p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dirty="0" err="1">
                <a:latin typeface="Times New Roman"/>
                <a:ea typeface="Calibri"/>
              </a:rPr>
              <a:t>Ebell</a:t>
            </a:r>
            <a:r>
              <a:rPr lang="en-US" dirty="0">
                <a:latin typeface="Times New Roman"/>
                <a:ea typeface="Calibri"/>
              </a:rPr>
              <a:t>, M. H., McKay, B., Dale, A., </a:t>
            </a:r>
            <a:r>
              <a:rPr lang="en-US" dirty="0" err="1">
                <a:latin typeface="Times New Roman"/>
                <a:ea typeface="Calibri"/>
              </a:rPr>
              <a:t>Guilbault</a:t>
            </a:r>
            <a:r>
              <a:rPr lang="en-US" dirty="0">
                <a:latin typeface="Times New Roman"/>
                <a:ea typeface="Calibri"/>
              </a:rPr>
              <a:t>, R., &amp; </a:t>
            </a:r>
            <a:r>
              <a:rPr lang="en-US" dirty="0" err="1">
                <a:latin typeface="Times New Roman"/>
                <a:ea typeface="Calibri"/>
              </a:rPr>
              <a:t>Ermias</a:t>
            </a:r>
            <a:r>
              <a:rPr lang="en-US" dirty="0">
                <a:latin typeface="Times New Roman"/>
                <a:ea typeface="Calibri"/>
              </a:rPr>
              <a:t>, Y. (2019). Accuracy of signs and symptoms for the diagnosis of acute </a:t>
            </a:r>
            <a:r>
              <a:rPr lang="en-US" dirty="0" err="1">
                <a:latin typeface="Times New Roman"/>
                <a:ea typeface="Calibri"/>
              </a:rPr>
              <a:t>rhinosinusitis</a:t>
            </a:r>
            <a:r>
              <a:rPr lang="en-US" dirty="0">
                <a:latin typeface="Times New Roman"/>
                <a:ea typeface="Calibri"/>
              </a:rPr>
              <a:t> and acute bacterial </a:t>
            </a:r>
            <a:r>
              <a:rPr lang="en-US" dirty="0" err="1">
                <a:latin typeface="Times New Roman"/>
                <a:ea typeface="Calibri"/>
              </a:rPr>
              <a:t>rhinosinusitis</a:t>
            </a:r>
            <a:r>
              <a:rPr lang="en-US" dirty="0">
                <a:latin typeface="Times New Roman"/>
                <a:ea typeface="Calibri"/>
              </a:rPr>
              <a:t>. </a:t>
            </a:r>
            <a:r>
              <a:rPr lang="en-US" i="1" dirty="0">
                <a:latin typeface="Times New Roman"/>
                <a:ea typeface="Calibri"/>
              </a:rPr>
              <a:t>The Annals of Family Medicine</a:t>
            </a:r>
            <a:r>
              <a:rPr lang="en-US" dirty="0">
                <a:latin typeface="Times New Roman"/>
                <a:ea typeface="Calibri"/>
              </a:rPr>
              <a:t>, </a:t>
            </a:r>
            <a:r>
              <a:rPr lang="en-US" i="1" dirty="0">
                <a:latin typeface="Times New Roman"/>
                <a:ea typeface="Calibri"/>
              </a:rPr>
              <a:t>17</a:t>
            </a:r>
            <a:r>
              <a:rPr lang="en-US" dirty="0">
                <a:latin typeface="Times New Roman"/>
                <a:ea typeface="Calibri"/>
              </a:rPr>
              <a:t>(2), 164-172.</a:t>
            </a:r>
          </a:p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latin typeface="Times New Roman"/>
                <a:ea typeface="Calibri"/>
              </a:rPr>
              <a:t>Patel, Z. M., &amp; Hwang, P. H. (2018). Acute Bacterial </a:t>
            </a:r>
            <a:r>
              <a:rPr lang="en-US" dirty="0" err="1">
                <a:latin typeface="Times New Roman"/>
                <a:ea typeface="Calibri"/>
              </a:rPr>
              <a:t>Rhinosinusitis</a:t>
            </a:r>
            <a:r>
              <a:rPr lang="en-US" dirty="0">
                <a:latin typeface="Times New Roman"/>
                <a:ea typeface="Calibri"/>
              </a:rPr>
              <a:t>. </a:t>
            </a:r>
            <a:r>
              <a:rPr lang="en-US" i="1" dirty="0">
                <a:latin typeface="Times New Roman"/>
                <a:ea typeface="Calibri"/>
              </a:rPr>
              <a:t>Infections of the Ears, Nose, Throat, and Sinuses</a:t>
            </a:r>
            <a:r>
              <a:rPr lang="en-US" dirty="0">
                <a:latin typeface="Times New Roman"/>
                <a:ea typeface="Calibri"/>
              </a:rPr>
              <a:t>, 133-143.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33272"/>
          </a:xfrm>
        </p:spPr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latin typeface="Times New Roman"/>
                <a:ea typeface="Calibri"/>
              </a:rPr>
              <a:t>References </a:t>
            </a:r>
            <a:br>
              <a:rPr lang="en-US" dirty="0">
                <a:latin typeface="Times New Roman"/>
                <a:ea typeface="Calibri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16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752600"/>
            <a:ext cx="8686800" cy="4373563"/>
          </a:xfrm>
        </p:spPr>
        <p:txBody>
          <a:bodyPr/>
          <a:lstStyle/>
          <a:p>
            <a:r>
              <a:rPr lang="en-US" dirty="0">
                <a:latin typeface="Times New Roman"/>
                <a:ea typeface="Calibri"/>
              </a:rPr>
              <a:t>Acute bacterial </a:t>
            </a:r>
            <a:r>
              <a:rPr lang="en-US" dirty="0" err="1">
                <a:latin typeface="Times New Roman"/>
                <a:ea typeface="Calibri"/>
              </a:rPr>
              <a:t>Rhinosinusitis</a:t>
            </a:r>
            <a:r>
              <a:rPr lang="en-US" dirty="0">
                <a:latin typeface="Times New Roman"/>
                <a:ea typeface="Calibri"/>
              </a:rPr>
              <a:t> (ABRS) is a bacteria-caused infection of both the nasal cavity and sinuses. </a:t>
            </a:r>
            <a:endParaRPr lang="en-US" dirty="0" smtClean="0">
              <a:latin typeface="Times New Roman"/>
              <a:ea typeface="Calibri"/>
            </a:endParaRPr>
          </a:p>
          <a:p>
            <a:r>
              <a:rPr lang="en-US" dirty="0" smtClean="0">
                <a:latin typeface="Times New Roman"/>
                <a:ea typeface="Calibri"/>
              </a:rPr>
              <a:t>The </a:t>
            </a:r>
            <a:r>
              <a:rPr lang="en-US" dirty="0">
                <a:latin typeface="Times New Roman"/>
                <a:ea typeface="Calibri"/>
              </a:rPr>
              <a:t>nasal cavity is the large air-filled space behind your nose. </a:t>
            </a:r>
            <a:endParaRPr lang="en-US" dirty="0" smtClean="0">
              <a:latin typeface="Times New Roman"/>
              <a:ea typeface="Calibri"/>
            </a:endParaRPr>
          </a:p>
          <a:p>
            <a:r>
              <a:rPr lang="en-US" dirty="0" smtClean="0">
                <a:latin typeface="Times New Roman"/>
                <a:ea typeface="Calibri"/>
              </a:rPr>
              <a:t>The </a:t>
            </a:r>
            <a:r>
              <a:rPr lang="en-US" dirty="0">
                <a:latin typeface="Times New Roman"/>
                <a:ea typeface="Calibri"/>
              </a:rPr>
              <a:t>sinuses are a group of spaces formed by the bones of your face. They connect with your nasal cavity. </a:t>
            </a:r>
            <a:endParaRPr lang="en-US" dirty="0" smtClean="0">
              <a:latin typeface="Times New Roman"/>
              <a:ea typeface="Calibri"/>
            </a:endParaRPr>
          </a:p>
          <a:p>
            <a:r>
              <a:rPr lang="en-US" dirty="0" smtClean="0">
                <a:latin typeface="Times New Roman"/>
                <a:ea typeface="Calibri"/>
              </a:rPr>
              <a:t>ABRS </a:t>
            </a:r>
            <a:r>
              <a:rPr lang="en-US" dirty="0">
                <a:latin typeface="Times New Roman"/>
                <a:ea typeface="Calibri"/>
              </a:rPr>
              <a:t>causes the tissue lining these spaces to become inflamed. Mucus may not drain normally</a:t>
            </a:r>
            <a:r>
              <a:rPr lang="en-US" dirty="0" smtClean="0">
                <a:latin typeface="Times New Roman"/>
                <a:ea typeface="Calibri"/>
              </a:rPr>
              <a:t>.</a:t>
            </a:r>
          </a:p>
          <a:p>
            <a:r>
              <a:rPr lang="en-US" dirty="0" smtClean="0">
                <a:latin typeface="Times New Roman"/>
                <a:ea typeface="Calibri"/>
              </a:rPr>
              <a:t> </a:t>
            </a:r>
            <a:r>
              <a:rPr lang="en-US" dirty="0">
                <a:latin typeface="Times New Roman"/>
                <a:ea typeface="Calibri"/>
              </a:rPr>
              <a:t>This leads to face pain and other common symptoms.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338072"/>
          </a:xfrm>
        </p:spPr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latin typeface="Times New Roman"/>
                <a:ea typeface="Calibri"/>
              </a:rPr>
              <a:t>Acute Bacterial </a:t>
            </a:r>
            <a:r>
              <a:rPr lang="en-US" dirty="0" err="1">
                <a:latin typeface="Times New Roman"/>
                <a:ea typeface="Calibri"/>
              </a:rPr>
              <a:t>Rhinosinusitis</a:t>
            </a:r>
            <a:r>
              <a:rPr lang="en-US" dirty="0">
                <a:latin typeface="Times New Roman"/>
                <a:ea typeface="Calibri"/>
              </a:rPr>
              <a:t/>
            </a:r>
            <a:br>
              <a:rPr lang="en-US" dirty="0">
                <a:latin typeface="Times New Roman"/>
                <a:ea typeface="Calibri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036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752600"/>
            <a:ext cx="8686800" cy="4365096"/>
          </a:xfrm>
        </p:spPr>
        <p:txBody>
          <a:bodyPr/>
          <a:lstStyle/>
          <a:p>
            <a:r>
              <a:rPr lang="en-US" dirty="0">
                <a:latin typeface="Times New Roman"/>
                <a:ea typeface="Calibri"/>
              </a:rPr>
              <a:t>ABRS is caused by bacteria that infect the lining of your nasal cavity and sinuses. </a:t>
            </a:r>
            <a:endParaRPr lang="en-US" dirty="0" smtClean="0">
              <a:latin typeface="Times New Roman"/>
              <a:ea typeface="Calibri"/>
            </a:endParaRPr>
          </a:p>
          <a:p>
            <a:r>
              <a:rPr lang="en-US" dirty="0" smtClean="0">
                <a:latin typeface="Times New Roman"/>
                <a:ea typeface="Calibri"/>
              </a:rPr>
              <a:t>Common </a:t>
            </a:r>
            <a:r>
              <a:rPr lang="en-US" dirty="0">
                <a:latin typeface="Times New Roman"/>
                <a:ea typeface="Calibri"/>
              </a:rPr>
              <a:t>bacteria that cause ABRS are Streptococcus pneumonia and bacteria </a:t>
            </a:r>
            <a:r>
              <a:rPr lang="en-US" dirty="0" err="1">
                <a:latin typeface="Times New Roman"/>
                <a:ea typeface="Calibri"/>
              </a:rPr>
              <a:t>Haemophilus</a:t>
            </a:r>
            <a:r>
              <a:rPr lang="en-US" dirty="0">
                <a:latin typeface="Times New Roman"/>
                <a:ea typeface="Calibri"/>
              </a:rPr>
              <a:t> </a:t>
            </a:r>
            <a:r>
              <a:rPr lang="en-US" dirty="0" err="1">
                <a:latin typeface="Times New Roman"/>
                <a:ea typeface="Calibri"/>
              </a:rPr>
              <a:t>influenzae</a:t>
            </a:r>
            <a:r>
              <a:rPr lang="en-US" dirty="0" smtClean="0">
                <a:latin typeface="Times New Roman"/>
                <a:ea typeface="Calibri"/>
              </a:rPr>
              <a:t>.</a:t>
            </a:r>
          </a:p>
          <a:p>
            <a:r>
              <a:rPr lang="en-US" sz="2800" dirty="0" smtClean="0">
                <a:solidFill>
                  <a:srgbClr val="000000"/>
                </a:solidFill>
                <a:latin typeface="Arial"/>
                <a:ea typeface="Calibri"/>
              </a:rPr>
              <a:t> </a:t>
            </a:r>
            <a:r>
              <a:rPr lang="en-US" dirty="0">
                <a:latin typeface="Times New Roman"/>
                <a:ea typeface="Calibri"/>
              </a:rPr>
              <a:t>This can happen when the lining is already inflamed. </a:t>
            </a:r>
            <a:endParaRPr lang="en-US" dirty="0" smtClean="0">
              <a:latin typeface="Times New Roman"/>
              <a:ea typeface="Calibri"/>
            </a:endParaRPr>
          </a:p>
          <a:p>
            <a:r>
              <a:rPr lang="en-US" dirty="0">
                <a:latin typeface="Times New Roman"/>
                <a:ea typeface="Calibri"/>
              </a:rPr>
              <a:t>A virus often causes this. </a:t>
            </a:r>
            <a:endParaRPr lang="en-US" dirty="0" smtClean="0">
              <a:latin typeface="Times New Roman"/>
              <a:ea typeface="Calibri"/>
            </a:endParaRPr>
          </a:p>
          <a:p>
            <a:r>
              <a:rPr lang="en-US" dirty="0" smtClean="0">
                <a:latin typeface="Times New Roman"/>
                <a:ea typeface="Calibri"/>
              </a:rPr>
              <a:t>The </a:t>
            </a:r>
            <a:r>
              <a:rPr lang="en-US" dirty="0">
                <a:latin typeface="Times New Roman"/>
                <a:ea typeface="Calibri"/>
              </a:rPr>
              <a:t>bacterial infection comes later. </a:t>
            </a:r>
            <a:endParaRPr lang="en-US" dirty="0" smtClean="0">
              <a:latin typeface="Times New Roman"/>
              <a:ea typeface="Calibri"/>
            </a:endParaRPr>
          </a:p>
          <a:p>
            <a:r>
              <a:rPr lang="en-US" dirty="0" smtClean="0">
                <a:latin typeface="Times New Roman"/>
                <a:ea typeface="Calibri"/>
              </a:rPr>
              <a:t>It </a:t>
            </a:r>
            <a:r>
              <a:rPr lang="en-US" dirty="0">
                <a:latin typeface="Times New Roman"/>
                <a:ea typeface="Calibri"/>
              </a:rPr>
              <a:t>usually starts in the nasal cavity and spreads into your sinuses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latin typeface="Times New Roman"/>
                <a:ea typeface="Calibri"/>
              </a:rPr>
              <a:t>Causes </a:t>
            </a:r>
            <a:br>
              <a:rPr lang="en-US" dirty="0">
                <a:latin typeface="Times New Roman"/>
                <a:ea typeface="Calibri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800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752600"/>
            <a:ext cx="8686800" cy="4373563"/>
          </a:xfrm>
        </p:spPr>
        <p:txBody>
          <a:bodyPr/>
          <a:lstStyle/>
          <a:p>
            <a:r>
              <a:rPr lang="en-US" dirty="0">
                <a:latin typeface="Times New Roman"/>
                <a:ea typeface="Calibri"/>
              </a:rPr>
              <a:t>The common symptoms include; Face pain or pressure that’s worse when leaning forward, Postnasal drip, Nasal congestion, Pain in your upper </a:t>
            </a:r>
            <a:r>
              <a:rPr lang="en-US" dirty="0" smtClean="0">
                <a:latin typeface="Times New Roman"/>
                <a:ea typeface="Calibri"/>
              </a:rPr>
              <a:t>jaw.</a:t>
            </a:r>
          </a:p>
          <a:p>
            <a:r>
              <a:rPr lang="en-US" dirty="0" smtClean="0">
                <a:latin typeface="Times New Roman"/>
                <a:ea typeface="Calibri"/>
              </a:rPr>
              <a:t> </a:t>
            </a:r>
            <a:r>
              <a:rPr lang="en-US" dirty="0">
                <a:latin typeface="Times New Roman"/>
                <a:ea typeface="Calibri"/>
              </a:rPr>
              <a:t>Toothache in your upper jaw, Yellow or greenish discharge from your nose, Fever, Cough, Ear pressure or fullness, Headache, and Decreased smell.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latin typeface="Times New Roman"/>
                <a:ea typeface="Calibri"/>
              </a:rPr>
              <a:t>Signs and symptoms</a:t>
            </a:r>
            <a:br>
              <a:rPr lang="en-US" dirty="0">
                <a:latin typeface="Times New Roman"/>
                <a:ea typeface="Calibri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463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752600"/>
            <a:ext cx="8686800" cy="4373563"/>
          </a:xfrm>
        </p:spPr>
        <p:txBody>
          <a:bodyPr/>
          <a:lstStyle/>
          <a:p>
            <a:r>
              <a:rPr lang="en-US" dirty="0">
                <a:latin typeface="Times New Roman"/>
                <a:ea typeface="Calibri"/>
              </a:rPr>
              <a:t>A healthcare provider will ask about the patient's health history. </a:t>
            </a:r>
            <a:endParaRPr lang="en-US" dirty="0" smtClean="0">
              <a:latin typeface="Times New Roman"/>
              <a:ea typeface="Calibri"/>
            </a:endParaRPr>
          </a:p>
          <a:p>
            <a:r>
              <a:rPr lang="en-US" dirty="0" smtClean="0">
                <a:latin typeface="Times New Roman"/>
                <a:ea typeface="Calibri"/>
              </a:rPr>
              <a:t>He </a:t>
            </a:r>
            <a:r>
              <a:rPr lang="en-US" dirty="0">
                <a:latin typeface="Times New Roman"/>
                <a:ea typeface="Calibri"/>
              </a:rPr>
              <a:t>or she will ask about the patient's symptoms and how long he or she has had them. </a:t>
            </a:r>
            <a:endParaRPr lang="en-US" dirty="0" smtClean="0">
              <a:latin typeface="Times New Roman"/>
              <a:ea typeface="Calibri"/>
            </a:endParaRPr>
          </a:p>
          <a:p>
            <a:r>
              <a:rPr lang="en-US" dirty="0" smtClean="0">
                <a:latin typeface="Times New Roman"/>
                <a:ea typeface="Calibri"/>
              </a:rPr>
              <a:t>The </a:t>
            </a:r>
            <a:r>
              <a:rPr lang="en-US" dirty="0">
                <a:latin typeface="Times New Roman"/>
                <a:ea typeface="Calibri"/>
              </a:rPr>
              <a:t>health care provider may carry out a physical examination of the patient. </a:t>
            </a:r>
            <a:endParaRPr lang="en-US" dirty="0" smtClean="0">
              <a:latin typeface="Times New Roman"/>
              <a:ea typeface="Calibri"/>
            </a:endParaRPr>
          </a:p>
          <a:p>
            <a:r>
              <a:rPr lang="en-US" dirty="0" smtClean="0">
                <a:latin typeface="Times New Roman"/>
                <a:ea typeface="Calibri"/>
              </a:rPr>
              <a:t>This </a:t>
            </a:r>
            <a:r>
              <a:rPr lang="en-US" dirty="0">
                <a:latin typeface="Times New Roman"/>
                <a:ea typeface="Calibri"/>
              </a:rPr>
              <a:t>is to look for signs of a respiratory infection.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latin typeface="Times New Roman"/>
                <a:ea typeface="Calibri"/>
              </a:rPr>
              <a:t>Clinical manifestations</a:t>
            </a:r>
            <a:br>
              <a:rPr lang="en-US" dirty="0">
                <a:latin typeface="Times New Roman"/>
                <a:ea typeface="Calibri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121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latin typeface="Times New Roman"/>
                <a:ea typeface="Calibri"/>
              </a:rPr>
              <a:t>You may be more likely to have ABRS if you’ve had: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dirty="0">
                <a:latin typeface="Times New Roman"/>
                <a:ea typeface="Calibri"/>
              </a:rPr>
              <a:t>Symptoms for more than ten days with no improvement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dirty="0">
                <a:latin typeface="Times New Roman"/>
                <a:ea typeface="Calibri"/>
              </a:rPr>
              <a:t>A fever of 100.4°F (38.0°C) or higher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dirty="0">
                <a:latin typeface="Times New Roman"/>
                <a:ea typeface="Calibri"/>
              </a:rPr>
              <a:t>Yellow or greenish nasal discharge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dirty="0">
                <a:latin typeface="Times New Roman"/>
                <a:ea typeface="Calibri"/>
              </a:rPr>
              <a:t>Pain in the areas around your nose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dirty="0">
                <a:latin typeface="Times New Roman"/>
                <a:ea typeface="Calibri"/>
              </a:rPr>
              <a:t>Symptoms that suddenly get much worse after they seemed to be getting better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714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676400"/>
            <a:ext cx="8686801" cy="4449763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latin typeface="Times New Roman"/>
                <a:ea typeface="Calibri"/>
              </a:rPr>
              <a:t>You might also need testing if you've had several episodes of ABRS. These tests might include: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b="1" dirty="0">
                <a:latin typeface="Times New Roman"/>
                <a:ea typeface="Calibri"/>
              </a:rPr>
              <a:t>Endoscopy of the nasal cavity and sinuses, with and without culture. </a:t>
            </a:r>
            <a:r>
              <a:rPr lang="en-US" dirty="0">
                <a:latin typeface="Times New Roman"/>
                <a:ea typeface="Calibri"/>
              </a:rPr>
              <a:t>This is done to identify the particular bacteria. And to be sure that there are no blockages, such as a foreign body, polyps, or a tumor.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b="1" dirty="0">
                <a:latin typeface="Times New Roman"/>
                <a:ea typeface="Calibri"/>
              </a:rPr>
              <a:t>CT scan. </a:t>
            </a:r>
            <a:r>
              <a:rPr lang="en-US" dirty="0">
                <a:latin typeface="Times New Roman"/>
                <a:ea typeface="Calibri"/>
              </a:rPr>
              <a:t>This provides more information about your nasal cavity, sinuses, and related structures.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759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600200"/>
            <a:ext cx="8686800" cy="4525963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latin typeface="Times New Roman"/>
                <a:ea typeface="Calibri"/>
              </a:rPr>
              <a:t>In rare cases, ABRS may cause complications such as: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dirty="0">
                <a:latin typeface="Times New Roman"/>
                <a:ea typeface="Calibri"/>
              </a:rPr>
              <a:t>Infection of the tissue around the brain and spinal cord (meningitis)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dirty="0">
                <a:latin typeface="Times New Roman"/>
                <a:ea typeface="Calibri"/>
              </a:rPr>
              <a:t>Infection of the tissue around the eye (orbital cellulitis)</a:t>
            </a:r>
          </a:p>
          <a:p>
            <a:pPr marL="342900" marR="0" lvl="0" indent="-342900">
              <a:spcBef>
                <a:spcPts val="0"/>
              </a:spcBef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dirty="0">
                <a:latin typeface="Times New Roman"/>
                <a:ea typeface="Calibri"/>
              </a:rPr>
              <a:t>Infection of the sinus bones (</a:t>
            </a:r>
            <a:r>
              <a:rPr lang="en-US" dirty="0" err="1">
                <a:latin typeface="Times New Roman"/>
                <a:ea typeface="Calibri"/>
              </a:rPr>
              <a:t>osteitis</a:t>
            </a:r>
            <a:r>
              <a:rPr lang="en-US" dirty="0">
                <a:latin typeface="Times New Roman"/>
                <a:ea typeface="Calibri"/>
              </a:rPr>
              <a:t>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33272"/>
          </a:xfrm>
        </p:spPr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b="1" dirty="0">
                <a:latin typeface="Times New Roman"/>
                <a:ea typeface="Calibri"/>
              </a:rPr>
              <a:t>Complications </a:t>
            </a:r>
            <a:r>
              <a:rPr lang="en-US" dirty="0">
                <a:latin typeface="Times New Roman"/>
                <a:ea typeface="Calibri"/>
              </a:rPr>
              <a:t/>
            </a:r>
            <a:br>
              <a:rPr lang="en-US" dirty="0">
                <a:latin typeface="Times New Roman"/>
                <a:ea typeface="Calibri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628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676400"/>
            <a:ext cx="8686800" cy="4449763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latin typeface="Times New Roman"/>
                <a:ea typeface="Calibri"/>
              </a:rPr>
              <a:t>Your healthcare provider will keep track of your symptoms to make sure you don’t have these complications. </a:t>
            </a:r>
            <a:endParaRPr lang="en-US" dirty="0" smtClean="0">
              <a:latin typeface="Times New Roman"/>
              <a:ea typeface="Calibri"/>
            </a:endParaRPr>
          </a:p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dirty="0" smtClean="0">
                <a:latin typeface="Times New Roman"/>
                <a:ea typeface="Calibri"/>
              </a:rPr>
              <a:t>If </a:t>
            </a:r>
            <a:r>
              <a:rPr lang="en-US" dirty="0">
                <a:latin typeface="Times New Roman"/>
                <a:ea typeface="Calibri"/>
              </a:rPr>
              <a:t>you do, you might need antibiotics given through an IV (intravenous) line. </a:t>
            </a:r>
            <a:endParaRPr lang="en-US" dirty="0" smtClean="0">
              <a:latin typeface="Times New Roman"/>
              <a:ea typeface="Calibri"/>
            </a:endParaRPr>
          </a:p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dirty="0" smtClean="0">
                <a:latin typeface="Times New Roman"/>
                <a:ea typeface="Calibri"/>
              </a:rPr>
              <a:t>In </a:t>
            </a:r>
            <a:r>
              <a:rPr lang="en-US" dirty="0">
                <a:latin typeface="Times New Roman"/>
                <a:ea typeface="Calibri"/>
              </a:rPr>
              <a:t>very rare cases, you might need surgery as well. </a:t>
            </a:r>
            <a:endParaRPr lang="en-US" dirty="0" smtClean="0">
              <a:latin typeface="Times New Roman"/>
              <a:ea typeface="Calibri"/>
            </a:endParaRPr>
          </a:p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dirty="0" smtClean="0">
                <a:latin typeface="Times New Roman"/>
                <a:ea typeface="Calibri"/>
              </a:rPr>
              <a:t>An </a:t>
            </a:r>
            <a:r>
              <a:rPr lang="en-US" dirty="0">
                <a:latin typeface="Times New Roman"/>
                <a:ea typeface="Calibri"/>
              </a:rPr>
              <a:t>individual should seek medical attention once they experience Swelling around your eyes, abnormal vision, confusion or loss of alertness.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1420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19</TotalTime>
  <Words>813</Words>
  <Application>Microsoft Office PowerPoint</Application>
  <PresentationFormat>On-screen Show (4:3)</PresentationFormat>
  <Paragraphs>77</Paragraphs>
  <Slides>12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Waveform</vt:lpstr>
      <vt:lpstr>Cover page </vt:lpstr>
      <vt:lpstr>Acute Bacterial Rhinosinusitis </vt:lpstr>
      <vt:lpstr>Causes  </vt:lpstr>
      <vt:lpstr>Signs and symptoms </vt:lpstr>
      <vt:lpstr>Clinical manifestations </vt:lpstr>
      <vt:lpstr>Cont. </vt:lpstr>
      <vt:lpstr>Cont. </vt:lpstr>
      <vt:lpstr>Complications  </vt:lpstr>
      <vt:lpstr>Cont. </vt:lpstr>
      <vt:lpstr>Treatment  </vt:lpstr>
      <vt:lpstr>Cont. </vt:lpstr>
      <vt:lpstr>References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page </dc:title>
  <dc:creator>Windows User</dc:creator>
  <cp:lastModifiedBy>Windows User</cp:lastModifiedBy>
  <cp:revision>12</cp:revision>
  <dcterms:created xsi:type="dcterms:W3CDTF">2021-09-15T21:28:42Z</dcterms:created>
  <dcterms:modified xsi:type="dcterms:W3CDTF">2021-09-15T21:48:12Z</dcterms:modified>
</cp:coreProperties>
</file>